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8"/>
  </p:notes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6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E41F-6A4E-4E93-A728-72AD572A4E83}" type="datetimeFigureOut">
              <a:rPr lang="uk-UA" smtClean="0"/>
              <a:t>09.11.2018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57E9D-53ED-48E4-83F9-DD3BF86121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6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7E9D-53ED-48E4-83F9-DD3BF861214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09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7E9D-53ED-48E4-83F9-DD3BF8612142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526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af.nim/" TargetMode="External"/><Relationship Id="rId7" Type="http://schemas.openxmlformats.org/officeDocument/2006/relationships/image" Target="../media/image82.png"/><Relationship Id="rId2" Type="http://schemas.openxmlformats.org/officeDocument/2006/relationships/hyperlink" Target="https://knf.pnu.edu.ua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20880" cy="1008112"/>
          </a:xfrm>
        </p:spPr>
        <p:txBody>
          <a:bodyPr/>
          <a:lstStyle/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ДВНЗ «Прикарпатський національний університет імені Василя Стефаника»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іноземних мов</a:t>
            </a:r>
            <a:r>
              <a:rPr lang="uk-UA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німецької філології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299038" cy="3744416"/>
          </a:xfrm>
        </p:spPr>
        <p:txBody>
          <a:bodyPr>
            <a:normAutofit/>
          </a:bodyPr>
          <a:lstStyle/>
          <a:p>
            <a:pPr algn="ctr"/>
            <a:r>
              <a:rPr lang="de-DE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Herzlich willkommen </a:t>
            </a:r>
            <a:endParaRPr lang="uk-UA" sz="3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der Fakultät für Fremdsprachen</a:t>
            </a:r>
            <a:r>
              <a:rPr lang="uk-UA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de-DE" sz="3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</a:p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 причин навчатися у нас…</a:t>
            </a:r>
            <a:endParaRPr lang="uk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60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132856"/>
            <a:ext cx="5328592" cy="2376264"/>
          </a:xfrm>
        </p:spPr>
        <p:txBody>
          <a:bodyPr/>
          <a:lstStyle/>
          <a:p>
            <a:pPr algn="ctr"/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 є дуже привабливою для туристів. </a:t>
            </a:r>
            <a: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Октоберфест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різдвяні ярмарки в Німеччині, </a:t>
            </a:r>
            <a: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Північного та Балтійського моря, </a:t>
            </a:r>
            <a: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гірськолижні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курорти Австрії та Швейцарії та </a:t>
            </a:r>
            <a: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казкові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 Європою </a:t>
            </a:r>
            <a: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приваблюють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 з цілого світу.</a:t>
            </a:r>
            <a:b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льона\Desktop\PPP\700_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8" y="4005064"/>
            <a:ext cx="230425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ьона\Desktop\ПРОФОРІЄНТАЦІЯ 2018\BUKLET\10-Museumsins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68" y="188640"/>
            <a:ext cx="1624006" cy="15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ьона\Desktop\PPP\81kGUOUWH-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04" y="3596155"/>
            <a:ext cx="2049694" cy="14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ьона\Desktop\ПРОФОРІЄНТАЦІЯ 2018\BUKLET\Cologne-Cathedral-and-Hohenzollern-Brid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68" y="1916831"/>
            <a:ext cx="1608029" cy="15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ьона\Desktop\ПРОФОРІЄНТАЦІЯ 2018\BUKLET\sehenswuerdigkeiten_deutschland_7_rothenburg_ob_der_tauber_siebersturm_imago_peter_widman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2169733" cy="12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Альона\Desktop\PPP\26305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8" y="2581847"/>
            <a:ext cx="1918801" cy="12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Альона\Desktop\PPP\5755935769728339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90" y="5286141"/>
            <a:ext cx="1884443" cy="15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Альона\Desktop\PPP\DE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432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57" y="5192166"/>
            <a:ext cx="20116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 descr="C:\Users\Альона\Desktop\PPP\shutterstock_22487512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69" y="1092454"/>
            <a:ext cx="1939088" cy="12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Альона\Desktop\PPP\vienna-156786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66" y="1094809"/>
            <a:ext cx="1584176" cy="12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Альона\Desktop\PPP\fullbleed_die-schoensten-schweizer-wanderwege_vers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37" y="126226"/>
            <a:ext cx="3637743" cy="9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Альона\Desktop\PPP\ostsee_steg_stei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88" y="4054169"/>
            <a:ext cx="1713797" cy="11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Альона\Desktop\PPP\Wasserburg-am-bodensee-ебеди-в-озере-бодена-в-вассербурге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8" y="1484784"/>
            <a:ext cx="1918801" cy="9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Альона\Desktop\PPP\depositphotos_83173278-stock-photo-beautiful-hamburg-town-hall-with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80" y="5289565"/>
            <a:ext cx="1942001" cy="15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Альона\Desktop\PPP\schone-stadte-von-deutschland-tubingen-blick-auf-die-brucke-mit-blumen-geschmuckt-400-76277072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7" y="5314749"/>
            <a:ext cx="2388941" cy="13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Альона\Desktop\PPP\a221f9317dbf131d7ee05844b2e0ef5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234"/>
            <a:ext cx="1250966" cy="20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868144" y="1490042"/>
            <a:ext cx="3024336" cy="4675262"/>
          </a:xfrm>
        </p:spPr>
        <p:txBody>
          <a:bodyPr/>
          <a:lstStyle/>
          <a:p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німецьку граматику і лексику ходять легенди.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вже німецький письменник пірне під фразу, ви не побачите його до тих пір, поки він не вирине на іншій стороні свого Атлантичного океану з дієсловом у роті», – писав у нарисі «Про страхітливі труднощі німецької мови» Марк Твен, американський письменник і журналіст, зневірений вивчити цю непокірну мову. </a:t>
            </a:r>
          </a:p>
        </p:txBody>
      </p:sp>
      <p:pic>
        <p:nvPicPr>
          <p:cNvPr id="1029" name="Picture 5" descr="C:\Users\Альона\Desktop\PPP\25-26_Deutsche_Sprach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9" y="1490042"/>
            <a:ext cx="5373411" cy="48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33265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ще…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495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2140296"/>
            <a:ext cx="3471277" cy="4051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Найвідомішою німецькою фразою є не «Ich liebe dich» – «Я люблю тебе» і не «Hände hoch!» («Руки вгору!»). Найпопулярнішим виразом німецькою мовою вважають вираз «Ich bin ein Berliner», що означає «Я – берлінець», який президент США Джон Кеннеді сказав 1963 року, коли перебував з офіційним візитом у Берліні. </a:t>
            </a:r>
            <a:b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pic>
        <p:nvPicPr>
          <p:cNvPr id="3074" name="Picture 2" descr="C:\Users\Альона\Desktop\PPP\c2ab-ich-bin-ein-berliner-c2b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194421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ьона\Desktop\PPP\13879-ich-bin-ein-berlin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1898501" cy="18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ьона\Desktop\PPP\587739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375500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62957" cy="2897292"/>
          </a:xfrm>
        </p:spPr>
        <p:txBody>
          <a:bodyPr/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– німець, </a:t>
            </a:r>
            <a:r>
              <a:rPr lang="de-D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можете легко вимовити</a:t>
            </a:r>
            <a:r>
              <a:rPr lang="de-D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tschechisches Streichholzschächtelchen 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льона\Desktop\PPP\Streichholzschachtelchen+beat+this+though+actually+youd+probably+just+say+quotstreichholzerquot+_0a7c94862bf7b01cf5fe3f06c8b95a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42" y="3645024"/>
            <a:ext cx="3789774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4965" cy="1440160"/>
          </a:xfrm>
        </p:spPr>
        <p:txBody>
          <a:bodyPr/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Словниковий запас німецької мови складає від 300 000 до 500 000 слів, хоча найчастіше використовуються від 12 000 до 15 000. Проте можливості німецької нескінчені, про це свідчать наступні факти.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1772816"/>
            <a:ext cx="3471277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німецькій мові є 50 назв для позначення качана яблука.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4581128"/>
            <a:ext cx="3168352" cy="2136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 нереальними здаються слова аж із 8 приголосними підряд.</a:t>
            </a:r>
          </a:p>
          <a:p>
            <a:pPr marL="0" indent="0">
              <a:buNone/>
            </a:pPr>
            <a:r>
              <a:rPr lang="de-DE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Weihnachtsschmuck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de-DE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Geschichtsschreibung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льона\Desktop\PPP\b6621083ab93554ab1e5b0f42802ee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7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ьона\Desktop\PPP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66527"/>
            <a:ext cx="3168352" cy="23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schönsten und die längsten </a:t>
            </a:r>
            <a:b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deutschen Wörter 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4509119"/>
            <a:ext cx="8280920" cy="1800201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Найдовшими словами є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Grundstücksverkehrsgenehmigungzuständigkeitsübertragungsverordnung </a:t>
            </a: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літер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de-DE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Rindfleischetikettierungsüberwachungsaufgabenübertragungsgesetz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(63 літери).</a:t>
            </a:r>
            <a:endParaRPr lang="de-DE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Альона\Desktop\PPP\завантаження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64696" cy="28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20" y="260648"/>
            <a:ext cx="7123080" cy="924475"/>
          </a:xfrm>
        </p:spPr>
        <p:txBody>
          <a:bodyPr/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Цікаво? Тоді ми чекаємо на тебе!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1546248"/>
            <a:ext cx="3469242" cy="4835080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контакти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Aft>
                <a:spcPts val="0"/>
              </a:spcAft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Прикарпатський національний університет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Василя Стефаника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іноземних мов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німецької філології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Гуманітарний корпус,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вул. Шевченка, 57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76025 м. Івано-Франківськ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+38 0342 596141, +38 096 8248411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https://knf.pnu.edu.ua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https://www.facebook.com/kaf.nim/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 descr="C:\Users\Альона\Desktop\ПРОФОРІЄНТАЦІЯ 2018\BUKLET\ich liebe Deuts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1673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ьона\Desktop\PPP\kuanpe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30" y="4365104"/>
            <a:ext cx="1977008" cy="19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ьона\Desktop\PPP\learn-german-257x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30" y="1628800"/>
            <a:ext cx="1926064" cy="22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ьона\Desktop\PPP\wordcloud_deutsch_lern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" y="4401083"/>
            <a:ext cx="2224994" cy="19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1807361"/>
            <a:ext cx="7090947" cy="45019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Щиро запрошуємо 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 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і актуальні кваліфікації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філолога, викладача та перекладача німецької та англійської мов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(спеціальність 035 Філологія, </a:t>
            </a:r>
            <a:endParaRPr lang="uk-UA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</a:t>
            </a:r>
            <a:r>
              <a:rPr lang="uk-UA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«Німецька мова та література, переклад»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(друга іноземна мова – англійська))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вчителя німецької та англійської мов і зарубіжної літератури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(спеціальність 014 Середня освіта,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 «Мова та література (німецька)»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(друга іноземна мова – англійська)).</a:t>
            </a:r>
          </a:p>
          <a:p>
            <a:endParaRPr lang="uk-UA" dirty="0"/>
          </a:p>
        </p:txBody>
      </p:sp>
      <p:pic>
        <p:nvPicPr>
          <p:cNvPr id="3074" name="Picture 2" descr="C:\Users\Альона\Desktop\PPP\recepción-de-los-medios-de-herzlich-willkommen-del-alemán-de-la-gente-5621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840760" cy="12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Deine Wahl für deine Zukunft!</a:t>
            </a:r>
            <a:b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Твій вибір заради майбутнього!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132495" cy="576262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обіцяємо: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13175" cy="4320481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якісне навчання у фахівців своєї 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справи;</a:t>
            </a:r>
            <a:endParaRPr lang="uk-UA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мовного розвитку та 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удосконалення);</a:t>
            </a:r>
            <a:endParaRPr lang="uk-UA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 в творчих, перекладацьких, громадсько-політичних проектах;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стипендіальних програмах в Україні та закордоном;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 атмосферу творчого неспокою та високої академічної культури, відкритості та прозорості;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державного зразка та якісну освіту практичного спрямування;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 умови 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навчання;</a:t>
            </a:r>
            <a:endParaRPr lang="uk-UA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поселення в гуртожиток;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невисоку вартість навчання за 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контрактом;</a:t>
            </a:r>
            <a:endParaRPr lang="uk-UA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 та співпрацю з потенційними роботодавцями, консультування та сприяння в працевлаштуванні.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150476" cy="576262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 можеш стати: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4032448" cy="482453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перекладач,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 з питань міжкультурної комунікації та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перекладу,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викладач,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репетитор, Skype-викладач,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 співробітник / літературний агент,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секретар-референт, офіс-менеджер, діловод у спільних підприємствах,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у сфері нематеріального виробництва (освіти / культури / науки / соціальної сфери),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випусковий / науковий / літературний редактор та коректор,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прес-секретар / співробітник у сфері реклами та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громадськістю і пресою,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журналіст,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інформаційних, бібліотечних та інших установ тощо.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Deutsch?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німецька?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3789039"/>
            <a:ext cx="7560840" cy="252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Стверджувальну відповідь на це питання тобі дадуть понад 101 мільйон людей по цілому світу. </a:t>
            </a:r>
          </a:p>
          <a:p>
            <a:pPr marL="0" indent="0">
              <a:buNone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 – третя за популярністю іноземна мова в світі і друга в Європі!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льона\Desktop\PPP\depositphotos_101283538-stock-photo-sprechen-sie-deutsch-message-wi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льона\Desktop\PPP\karte_deutschlerner_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5"/>
            <a:ext cx="3960440" cy="26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4968552" cy="1573407"/>
          </a:xfrm>
        </p:spPr>
        <p:txBody>
          <a:bodyPr/>
          <a:lstStyle/>
          <a:p>
            <a:pPr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Подорожуючи Європою,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 зможеш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 спілкуватися з жителями Австрії, Швейцарії, Люксембургу, Ліхтенштейну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льона\Desktop\PPP\Wo+in+Europa+spricht+man+Deuts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48880"/>
            <a:ext cx="502913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ьона\Desktop\PPP\wp5e65c561_05_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1527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ьона\Desktop\PPP\DACH-Region_w1200_h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822646" cy="17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1632" y="2276872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 мови є жителі північної Італії, східної Бельгії і східної Франції, Нідерландів, Данії, Чехії, Румунії.</a:t>
            </a:r>
            <a:r>
              <a:rPr lang="de-D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38764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12568" cy="1368152"/>
          </a:xfrm>
        </p:spPr>
        <p:txBody>
          <a:bodyPr/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 – це друга за популярністю мова інтернет-спілкування. Німецький домен .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один з найпоширеніших.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772236"/>
            <a:ext cx="3822853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</a:t>
            </a:r>
            <a:r>
              <a:rPr lang="de-D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наукового спілкування, про що також свідчить кількість німецькомовних лауреатів Нобелівської премії.</a:t>
            </a:r>
            <a:endParaRPr lang="uk-UA" sz="2000" dirty="0"/>
          </a:p>
        </p:txBody>
      </p:sp>
      <p:pic>
        <p:nvPicPr>
          <p:cNvPr id="7170" name="Picture 2" descr="C:\Users\Альона\Desktop\PPP\800e06a8a52b3aecc85d89d65967b1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32656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ьона\Desktop\PPP\завантаженн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4644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365104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– мова винахідників та новаторів. Це мова науки, якою свої праці писали Альберт Ейнштейн, Макс Планк, Генріх Герц, Конрад Цузе та багато інших.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641440" cy="27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3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 – мова поетів і мислителів.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знаходить свій прояв у багатьох формах: від музики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 в цілому.</a:t>
            </a:r>
            <a:r>
              <a:rPr lang="uk-UA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i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Альона\Desktop\PPP\8hgiro5umgpq-tokio-hot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8838"/>
            <a:ext cx="1440160" cy="18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ьона\Desktop\PPP\220px-Beethov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82" y="3173683"/>
            <a:ext cx="1335682" cy="16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69860"/>
            <a:ext cx="1166572" cy="16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Альона\Desktop\PPP\bach-tongue321x2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1" y="3686645"/>
            <a:ext cx="1528763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9" y="3931827"/>
            <a:ext cx="1268481" cy="16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95" y="1403665"/>
            <a:ext cx="1546606" cy="116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C:\Users\Альона\Desktop\PPP\Nietzsche_1882-59d83beeaad52b0010eb91c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62" y="2415539"/>
            <a:ext cx="1136106" cy="15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Альона\Desktop\PPP\rammstein-37428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8" y="4781103"/>
            <a:ext cx="2592288" cy="14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Альона\Desktop\PPP\images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25" y="1590728"/>
            <a:ext cx="1287586" cy="128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Альона\Desktop\PPP\250px-Anton_Graff_-_Friedrich_Schill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92" y="2759539"/>
            <a:ext cx="1072177" cy="13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Альона\Desktop\PPP\images (1)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36" y="2701243"/>
            <a:ext cx="1454299" cy="14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Альона\Desktop\PPP\mozart-ritratt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64" y="2413011"/>
            <a:ext cx="1518816" cy="15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Альона\Desktop\PPP\MV5BZTk4YWU2MzktZWM3ZS00MzBhLTg0ZmItOWMwOWUxZmMyZTExL2ltYWdlL2ltYWdlXkEyXkFqcGdeQXVyMTc4MzI2NQ@@._V1_UY317_CR23,0,214,317_AL_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25874"/>
            <a:ext cx="1035165" cy="1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Альона\Desktop\PPP\завантаження (2)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48" y="3931827"/>
            <a:ext cx="1515137" cy="18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C:\Users\Альона\Desktop\PPP\завантаження (3).jpe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24" y="4066118"/>
            <a:ext cx="1748421" cy="13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C:\Users\Альона\Desktop\PPP\220px-Bertolt-Brech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85" y="4900598"/>
            <a:ext cx="1172674" cy="17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C:\Users\Альона\Desktop\PPP\завантаження (4).jpe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81" y="5301208"/>
            <a:ext cx="1068016" cy="13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54943"/>
            <a:ext cx="4536504" cy="1584176"/>
          </a:xfrm>
        </p:spPr>
        <p:txBody>
          <a:bodyPr/>
          <a:lstStyle/>
          <a:p>
            <a:pPr algn="just"/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німецької мови – ключ, який відчиняє двері до навчання в Європі. Навчання в більшості університетів Німеччини – безкоштовне для іноземців.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5085184"/>
            <a:ext cx="3469242" cy="131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фонди фінансують численні програми обміну, стажування та літні курси для іноземних студентів. </a:t>
            </a:r>
            <a:endParaRPr lang="uk-UA" dirty="0"/>
          </a:p>
        </p:txBody>
      </p:sp>
      <p:pic>
        <p:nvPicPr>
          <p:cNvPr id="1026" name="Picture 2" descr="C:\Users\Альона\Desktop\PPP\завантаження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ьона\Desktop\PPP\завантаження (6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31635"/>
            <a:ext cx="1568831" cy="14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ьона\Desktop\PPP\image-848519-galleryV9-jiog-848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68" y="3253355"/>
            <a:ext cx="2339484" cy="135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ьона\Desktop\PPP\BL3_WM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68" y="5949280"/>
            <a:ext cx="1259554" cy="6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ьона\Desktop\PPP\f01972808de30afd6149c13c22628d9c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6" y="4931635"/>
            <a:ext cx="1800882" cy="67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ьона\Desktop\PPP\Hanns-Seidel-Stiftung_250-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26368"/>
            <a:ext cx="1294333" cy="8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льона\Desktop\PPP\Logo_Konrad-Adenauer-Stiftu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04" y="4314562"/>
            <a:ext cx="2284096" cy="7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льона\Desktop\PPP\humboldt-freie-uni-berlin-combo_1443692856-768x4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50" y="3623853"/>
            <a:ext cx="2418414" cy="13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льона\Desktop\PPP\Studentenstadt-Müns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1136"/>
            <a:ext cx="23074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льона\Desktop\PPP\image-364300-galleryV9-jxtn-364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7" y="3048018"/>
            <a:ext cx="2043081" cy="12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льона\Desktop\PPP\01-lmu-62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64" y="1916832"/>
            <a:ext cx="2729603" cy="11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68" y="1762798"/>
            <a:ext cx="2109696" cy="12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096" y="323795"/>
            <a:ext cx="4032448" cy="1224136"/>
          </a:xfrm>
        </p:spPr>
        <p:txBody>
          <a:bodyPr/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книжковий ринок займає третє місце в світі після китайської та англійської мов. </a:t>
            </a:r>
            <a:b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310" y="1818759"/>
            <a:ext cx="3469242" cy="4051302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економіка займає третє місце серед провідних економік світу й за індексом людського розвитку входить в першу п’ятірку країн.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C:\Users\Альона\Desktop\PP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6" y="371039"/>
            <a:ext cx="1800200" cy="9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ьона\Desktop\PPP\150710_Barbücher_fünf_shu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19200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ьона\Desktop\PPP\buecher-verkaufen-shutter-300x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356742" cy="8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ьона\Desktop\PPP\Genres-und-Subgenres-von-Buecher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" y="798119"/>
            <a:ext cx="740937" cy="10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ьона\Desktop\PPP\Industrieland-Nr-1__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11" y="4365104"/>
            <a:ext cx="2446337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ьона\Desktop\PPP\prestige-wirtschaft_tat_2015_thema1_hea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16" y="1700808"/>
            <a:ext cx="2857184" cy="11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льона\Desktop\PPP\завантаження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12" y="4682867"/>
            <a:ext cx="2011288" cy="13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льона\Desktop\PPP\csm_udi_header_steckdose_erneuerbare_energien_d85277bda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76" y="2996952"/>
            <a:ext cx="2042319" cy="13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льона\Desktop\PPP\die-wirtschaft-aufschwung-steuereinnahmen-plus-15234244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18759"/>
            <a:ext cx="1872208" cy="10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льона\Desktop\PPP\dachlogo-be9c10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40" y="1443228"/>
            <a:ext cx="1596517" cy="11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льона\Desktop\PPP\cms_1014_ed6bb139b90a55ddbdf3efd738a6f33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0529"/>
            <a:ext cx="1780942" cy="11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льона\Desktop\PPP\images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0" y="5301208"/>
            <a:ext cx="1628882" cy="12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льона\Desktop\PPP\630x356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90" y="5589240"/>
            <a:ext cx="19114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льона\Desktop\PPP\b-europ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54" y="4649966"/>
            <a:ext cx="1670803" cy="10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23528" y="3196645"/>
            <a:ext cx="2952328" cy="2019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Німеччина, Австрія та Швейцарія – країни, які відіграють велику роль в економічному і політичному житті Європи і світу. </a:t>
            </a:r>
            <a:b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1" name="Picture 17" descr="C:\Users\Альона\Desktop\PPP\EU-Parliament-Chamber-credit-European-Parliam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80" y="5663267"/>
            <a:ext cx="2326778" cy="11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563</TotalTime>
  <Words>627</Words>
  <Application>Microsoft Office PowerPoint</Application>
  <PresentationFormat>Экран (4:3)</PresentationFormat>
  <Paragraphs>87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Autumn</vt:lpstr>
      <vt:lpstr>ДВНЗ «Прикарпатський національний університет імені Василя Стефаника» Факультет іноземних мов Кафедра німецької філології</vt:lpstr>
      <vt:lpstr>Презентация PowerPoint</vt:lpstr>
      <vt:lpstr>Deine Wahl für deine Zukunft! Твій вибір заради майбутнього!</vt:lpstr>
      <vt:lpstr>Warum Deutsch? Чому німецька?</vt:lpstr>
      <vt:lpstr>Подорожуючи Європою, ти зможеш вільно спілкуватися з жителями Австрії, Швейцарії, Люксембургу, Ліхтенштейну.</vt:lpstr>
      <vt:lpstr>Німецька мова – це друга за популярністю мова інтернет-спілкування. Німецький домен .de — один з найпоширеніших.</vt:lpstr>
      <vt:lpstr>Німецька мова – мова поетів і мислителів.  Німецька культура знаходить свій прояв у багатьох формах: від музики та літератури до філософії та мистецтва в цілому.  </vt:lpstr>
      <vt:lpstr>Знання німецької мови – ключ, який відчиняє двері до навчання в Європі. Навчання в більшості університетів Німеччини – безкоштовне для іноземців. </vt:lpstr>
      <vt:lpstr>Німецький книжковий ринок займає третє місце в світі після китайської та англійської мов.  </vt:lpstr>
      <vt:lpstr>Німеччина є дуже привабливою для туристів.  Октоберфест, різдвяні ярмарки в Німеччині,  узбережжя Північного та Балтійського моря,  гірськолижні курорти Австрії та Швейцарії та  казкові подорожі Європою  приваблюють туристів з цілого світу. </vt:lpstr>
      <vt:lpstr>Про німецьку граматику і лексику ходять легенди.  «Якщо вже німецький письменник пірне під фразу, ви не побачите його до тих пір, поки він не вирине на іншій стороні свого Атлантичного океану з дієсловом у роті», – писав у нарисі «Про страхітливі труднощі німецької мови» Марк Твен, американський письменник і журналіст, зневірений вивчити цю непокірну мову. </vt:lpstr>
      <vt:lpstr>Презентация PowerPoint</vt:lpstr>
      <vt:lpstr>Ви – німець,  якщо можете легко вимовити  tschechisches Streichholzschächtelchen </vt:lpstr>
      <vt:lpstr>Словниковий запас німецької мови складає від 300 000 до 500 000 слів, хоча найчастіше використовуються від 12 000 до 15 000. Проте можливості німецької нескінчені, про це свідчать наступні факти. </vt:lpstr>
      <vt:lpstr>Die schönsten und die längsten  deutschen Wörter </vt:lpstr>
      <vt:lpstr>Цікаво? Тоді ми чекаємо на тебе!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ДВНЗ «Прикарпатський національний університет імені Василя Стефаника» Факультет іноземних мов Кафедра німецької філології</dc:title>
  <dc:creator>Альона</dc:creator>
  <cp:lastModifiedBy>Альона</cp:lastModifiedBy>
  <cp:revision>45</cp:revision>
  <dcterms:created xsi:type="dcterms:W3CDTF">2018-11-07T17:25:11Z</dcterms:created>
  <dcterms:modified xsi:type="dcterms:W3CDTF">2018-11-09T06:51:37Z</dcterms:modified>
</cp:coreProperties>
</file>